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uudigitalhumanitieslab.github.io/HistoLexic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UUDigitalHumanitieslab/HistoLexic/blob/develop/histolexic.py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k.taalbanknederlands.inl.nl/LexiconService/lexicon/get_lemma?database=molex&amp;wordform=liep" TargetMode="External"/><Relationship Id="rId3" Type="http://schemas.openxmlformats.org/officeDocument/2006/relationships/hyperlink" Target="http://sk.taalbanknederlands.inl.nl/LexiconService/lexicon/get_lemma?database=molex&amp;wordform=lie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Also </a:t>
            </a:r>
            <a:r>
              <a:rPr lang="nl-NL" u="sng">
                <a:solidFill>
                  <a:schemeClr val="hlink"/>
                </a:solidFill>
                <a:hlinkClick r:id="rId2"/>
              </a:rPr>
              <a:t>http://uudigitalhumanitieslab.github.io/HistoLexic/</a:t>
            </a:r>
            <a:r>
              <a:rPr lang="nl-NL"/>
              <a:t> 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Zie ook: </a:t>
            </a:r>
            <a:r>
              <a:rPr lang="nl-NL" u="sng">
                <a:solidFill>
                  <a:schemeClr val="hlink"/>
                </a:solidFill>
                <a:hlinkClick r:id="rId2"/>
              </a:rPr>
              <a:t>https://github.com/UUDigitalHumanitieslab/HistoLexic/blob/develop/histolexic.py</a:t>
            </a:r>
            <a:r>
              <a:rPr lang="nl-NL"/>
              <a:t> </a:t>
            </a: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Some infrastructure for corpora federated search (historical and modern) is already available, and we intend to extend this for lexica.</a:t>
            </a:r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We have the data in an rdf store (currently jena) and a simple application which allows us to test various retrieval scenarios.</a:t>
            </a:r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chaining search: open Dutch wordnet for weapon and the current diamant lexicon (VISUALISATION TOOLS NEEDED)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nl-NL"/>
              <a:t>Dit was een combinatie van ODWN en diamant content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diamant:      &lt;http://www.ivdnt.org/diamant#&gt;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lemon:  &lt;http://lemon-model.net/lemon#&gt;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lexinfo: &lt;http://www.lexinfo.net/ontology/2.0/lexinfo#&gt;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rdfs: &lt;http://www.w3.org/2000/01/rdf-schema#&gt;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rdf: &lt;http://www.w3.org/1999/02/22-rdf-syntax-ns#&gt;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relation: &lt;http://www.ivdnt.org/relation/&gt;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construct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  diamant:has_hyponym ?e1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 diamant:lemma ?l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?e1 diamant:lemma ?l1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?e2 diamant:lemma ?l2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?e1 diamant:related ?e2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where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 lemon:canonicalForm ?f . ?f lemon:writtenRep ?l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VALUES ?l { "wapen"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 lemon:sense ?s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?s lemon:reference ?syn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?syn  relation:has_hyponym+ ?syn1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?s1 lemon:reference ?syn1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?e1 lemon:sense ?s1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?e1 lemon:canonicalForm ?f1 . ?f1 lemon:writtenRep ?l1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?s2 diamant:synonymDefinition ?l1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?e2 lemon:sense ?s2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?e2 lemon:canonicalForm ?f2 . ?f2 lemon:writtenRep ?l2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You look for relations between dictionary data using distributional information from a diachronic corpus.</a:t>
            </a:r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nl-NL"/>
              <a:t>Dit is de vissenquery: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diamant:      &lt;http://www.ivdnt.org/diamant#&gt;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lemon:  &lt;http://lemon-model.net/lemon#&gt;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lexinfo: &lt;http://www.lexinfo.net/ontology/2.0/lexinfo#&gt;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rdfs: &lt;http://www.w3.org/2000/01/rdf-schema#&gt;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rdf: &lt;http://www.w3.org/1999/02/22-rdf-syntax-ns#&gt;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PREFIX xsd: &lt;http://www.w3.org/2001/XMLSchema#&gt;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construct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?a a &lt;http://dbpedia.org/ontology/Fish&gt;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?a diamant:matches ?e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 diamant:definition ?d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 diamant:lemma ?l1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 diamant:related ?e2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?e2 diamant:lemma ?l2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} where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SERVICE  &lt;http://nl.dbpedia.org/sparql&gt;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   ?a a &lt;http://dbpedia.org/ontology/Fish&gt;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   ?a &lt;http://purl.org/dc/terms/subject&gt; ?s . ?s rdfs:label ?l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bind (lcase(xsd:string(?l)) as ?l1)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 lemon:canonicalForm ?f . ?f lemon:writtenRep  ?l1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?e lemon:sense ?s1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?s1 lemon:definition ?def . ?def diamant:definitionText ?d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OPTIONAL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?e2 lemon:sense ?s2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  ?s2 diamant:synonymDefinition ?l1 . ?e2 lemon:canonicalForm ?f2 . ?f2 lemon:writtenRep  ?l2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# ?e2 diamant:pos "NOU"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  } 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/>
              <a:t>              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simplest of applications</a:t>
            </a:r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Traditional dictionaries have a lot more potential than functioning as a place to look up meaning of a text.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/>
              <a:t>A first step was: historical dictionary portal with extensie querying possibilities which allow the user to query the dictionary also as a corpus eg.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/>
              <a:t>A second step, is building on top of this a computational lexicon (GiGaNT)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/>
              <a:t>A final step is - DiaMaNT a diachronic semantic lexicon of Dutch.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/>
              <a:t>All components: reference to the dictionary ground material, the information on formal variation and the semantic information  will be integrated in one resource.</a:t>
            </a:r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modern lexicon: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nl-N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http://sk.taalbanknederlands.inl.nl/LexiconService/lexicon/get_lemma?database=molex&amp;wordform=liep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eldia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376264"/>
            <a:ext cx="9144000" cy="4481736"/>
          </a:xfrm>
          <a:prstGeom prst="rect">
            <a:avLst/>
          </a:prstGeom>
          <a:solidFill>
            <a:srgbClr val="1FBED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>
            <a:off x="467544" y="2420888"/>
            <a:ext cx="8128992" cy="259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1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501755" y="5283796"/>
            <a:ext cx="3664496" cy="1502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chemeClr val="dk1"/>
              </a:buClr>
              <a:buFont typeface="Courier New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" name="Shape 22"/>
          <p:cNvCxnSpPr/>
          <p:nvPr/>
        </p:nvCxnSpPr>
        <p:spPr>
          <a:xfrm rot="10800000">
            <a:off x="4572000" y="5301208"/>
            <a:ext cx="0" cy="155679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1755" y="404664"/>
            <a:ext cx="3422173" cy="15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2" type="body"/>
          </p:nvPr>
        </p:nvSpPr>
        <p:spPr>
          <a:xfrm>
            <a:off x="4932040" y="5301208"/>
            <a:ext cx="3638197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el en verticale teks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e titel en teks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eldia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2376264"/>
            <a:ext cx="9144000" cy="4481700"/>
          </a:xfrm>
          <a:prstGeom prst="rect">
            <a:avLst/>
          </a:prstGeom>
          <a:solidFill>
            <a:srgbClr val="1FBED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/>
          <p:nvPr>
            <p:ph type="ctrTitle"/>
          </p:nvPr>
        </p:nvSpPr>
        <p:spPr>
          <a:xfrm>
            <a:off x="467544" y="2420888"/>
            <a:ext cx="81291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1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01755" y="5283796"/>
            <a:ext cx="36645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chemeClr val="dk1"/>
              </a:buClr>
              <a:buFont typeface="Courier New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0" name="Shape 80"/>
          <p:cNvCxnSpPr/>
          <p:nvPr/>
        </p:nvCxnSpPr>
        <p:spPr>
          <a:xfrm rot="10800000">
            <a:off x="4572000" y="5301300"/>
            <a:ext cx="0" cy="155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1755" y="404664"/>
            <a:ext cx="3422100" cy="1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2" type="body"/>
          </p:nvPr>
        </p:nvSpPr>
        <p:spPr>
          <a:xfrm>
            <a:off x="4932040" y="5301208"/>
            <a:ext cx="36381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Courier New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Kop en teks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nl-N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Helemaal ni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Kop en 2 kolomm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Kop en 2 kolommen met subkoppe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556792"/>
            <a:ext cx="40401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Courier New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57200" y="2492896"/>
            <a:ext cx="40401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4645025" y="1556792"/>
            <a:ext cx="40419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Courier New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4" type="body"/>
          </p:nvPr>
        </p:nvSpPr>
        <p:spPr>
          <a:xfrm>
            <a:off x="4645025" y="2492896"/>
            <a:ext cx="40419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Alleen kop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links kop, rechts teks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Kop en teks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9090"/>
              <a:buFont typeface="Courier New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27272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nl-N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Afbeelding met bijschrif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Courier New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el en verticale teks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e titel en teks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Helemaal ni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Kop en 2 kolomme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Kop en 2 kolommen met subkoppe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56792"/>
            <a:ext cx="4040188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Courier New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492896"/>
            <a:ext cx="4040188" cy="3633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56792"/>
            <a:ext cx="4041775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Courier New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492896"/>
            <a:ext cx="4041775" cy="3633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Alleen ko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links kop, rechts teks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Afbeelding met bijschrif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Courier New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7884368" y="6453336"/>
            <a:ext cx="11521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nl-N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6064" y="6528825"/>
            <a:ext cx="3647904" cy="212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6381328"/>
            <a:ext cx="492048" cy="476672"/>
          </a:xfrm>
          <a:prstGeom prst="rect">
            <a:avLst/>
          </a:prstGeom>
          <a:solidFill>
            <a:srgbClr val="1FBED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0" y="6381328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7740352" y="6453336"/>
            <a:ext cx="0" cy="40466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" name="Shape 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nl-N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36064" y="6528825"/>
            <a:ext cx="3648000" cy="2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0" y="6381328"/>
            <a:ext cx="492000" cy="476700"/>
          </a:xfrm>
          <a:prstGeom prst="rect">
            <a:avLst/>
          </a:prstGeom>
          <a:solidFill>
            <a:srgbClr val="1FBED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0" y="6381328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Shape 75"/>
          <p:cNvCxnSpPr/>
          <p:nvPr/>
        </p:nvCxnSpPr>
        <p:spPr>
          <a:xfrm>
            <a:off x="7740352" y="6453336"/>
            <a:ext cx="0" cy="4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://sk.taalbanknederlands.inl.nl/LexiconService/lexicon/get_lemma?database=lexicon_service_db&amp;wordform=loopt" TargetMode="External"/><Relationship Id="rId5" Type="http://schemas.openxmlformats.org/officeDocument/2006/relationships/hyperlink" Target="http://sk.taalbanknederlands.inl.nl/LexiconService/lexicon/get_wordforms?database=lexicon_service_db&amp;lemma=lopen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467544" y="2420888"/>
            <a:ext cx="81291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nl-NL" sz="3000">
                <a:latin typeface="Cambria"/>
                <a:ea typeface="Cambria"/>
                <a:cs typeface="Cambria"/>
                <a:sym typeface="Cambria"/>
              </a:rPr>
              <a:t>Lexical data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501755" y="5283796"/>
            <a:ext cx="36645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lang="nl-NL"/>
              <a:t>Studienamiddag werkgroep Digital Humanities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6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932040" y="5301208"/>
            <a:ext cx="36381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0" i="0" lang="nl-NL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Katrien Depuydt, Jesse de Does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0" i="0" lang="nl-NL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katrien.depuydt@ivdnt.org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urier New"/>
              <a:buNone/>
            </a:pPr>
            <a:r>
              <a:rPr b="0" i="0" lang="nl-NL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jesse.dedoes@ivdnt.org</a:t>
            </a:r>
          </a:p>
          <a:p>
            <a:pPr indent="0" lvl="0" marL="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Lexicon service (implementation example)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00" y="383300"/>
            <a:ext cx="8282400" cy="6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75" y="216250"/>
            <a:ext cx="7781051" cy="69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Code sample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 sz="1000"/>
              <a:t>import scala.xml._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object LexiconService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case class LexiconService(serviceURL: String, database: String)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{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def getWordforms(lemma: String):List[String] =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  (XML.load(s"$serviceURL/get_wordforms?database=$database&amp;lemma="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    + lemma.toLowerCase)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    \\ "found_wordforms").toList.map(_.text.toLowerCase).filter(_.matches("^(\\p{L})*$"))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def getLemmata(wordform: String):List[(String,String)] =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{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  (XML.load(s"$serviceURL/get_lemma?database=$database&amp;wordform=" + wordform.toLowerCase)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    \\ "found_lemmata").toList.map(e =&gt; ((e \ "lemma").text, (e \ "pos").text))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val serviceURL = "http://sk.taalbanknederlands.inl.nl/LexiconService/lexicon"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val database = "lexicon_service_db"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def main(args: Array[String]) : Unit =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{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val ls = new LexiconService(serviceURL, database)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ls.getWordforms("wereld").foreach(println)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  ls.getLemmata("ook").foreach(println)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000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/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Limitations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</a:pPr>
            <a:r>
              <a:rPr lang="nl-NL"/>
              <a:t>Web services like this are simple to use but</a:t>
            </a:r>
          </a:p>
          <a:p>
            <a:pPr indent="-406400" lvl="1" marL="914400" rtl="0">
              <a:spcBef>
                <a:spcPts val="0"/>
              </a:spcBef>
            </a:pPr>
            <a:r>
              <a:rPr lang="nl-NL"/>
              <a:t>each is different </a:t>
            </a:r>
          </a:p>
          <a:p>
            <a:pPr indent="-406400" lvl="1" marL="914400" rtl="0">
              <a:spcBef>
                <a:spcPts val="0"/>
              </a:spcBef>
            </a:pPr>
            <a:r>
              <a:rPr i="1" lang="nl-NL"/>
              <a:t>“</a:t>
            </a:r>
            <a:r>
              <a:rPr i="1" lang="nl-NL"/>
              <a:t>This is all very nice, but can I just access your database?”</a:t>
            </a:r>
            <a:r>
              <a:rPr lang="nl-NL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nl-NL"/>
              <a:t>So we need a more generic model to publish the data</a:t>
            </a: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26551" y="1604841"/>
            <a:ext cx="8228100" cy="3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251520" y="126876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2153"/>
            <a:ext cx="9144000" cy="4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714747"/>
            <a:ext cx="9144000" cy="13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5" name="Shape 265"/>
          <p:cNvSpPr txBox="1"/>
          <p:nvPr>
            <p:ph idx="4294967295"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Next step: The lexicon as linked open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/>
              <a:t>Clariah search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(in WP3, linguistics) search corpora, treebanks, lexica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i="1" lang="nl-NL"/>
              <a:t>local search</a:t>
            </a:r>
            <a:r>
              <a:rPr lang="nl-NL"/>
              <a:t> (ensure there are “endpoints”)</a:t>
            </a: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Courier New"/>
            </a:pPr>
            <a:r>
              <a:rPr i="1" lang="nl-NL"/>
              <a:t>federated search</a:t>
            </a:r>
            <a:r>
              <a:rPr lang="nl-NL"/>
              <a:t> (jointly query similar datasources)</a:t>
            </a: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i="1" lang="nl-NL"/>
              <a:t>chaining search </a:t>
            </a:r>
            <a:r>
              <a:rPr lang="nl-NL"/>
              <a:t>(combine heterogeneous data sources)</a:t>
            </a:r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00" y="6397488"/>
            <a:ext cx="1672400" cy="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/>
              <a:t>Clariah search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(in WP3, linguistics) search corpora, treebanks, lexica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i="1" lang="nl-NL"/>
              <a:t>corpora (“token-based annotation”)</a:t>
            </a:r>
            <a:r>
              <a:rPr lang="nl-NL"/>
              <a:t> </a:t>
            </a: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Courier New"/>
            </a:pPr>
            <a:r>
              <a:rPr i="1" lang="nl-NL"/>
              <a:t>treebanks</a:t>
            </a:r>
            <a:r>
              <a:rPr lang="nl-NL"/>
              <a:t> (syntactic annotation)</a:t>
            </a:r>
          </a:p>
          <a:p>
            <a:pPr indent="-2794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i="1" lang="nl-NL"/>
              <a:t>lexica</a:t>
            </a:r>
            <a:r>
              <a:rPr i="1" lang="nl-NL"/>
              <a:t> 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lang="nl-NL"/>
              <a:t>morphosyntactic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lang="nl-NL"/>
              <a:t>semantic</a:t>
            </a:r>
          </a:p>
          <a:p>
            <a: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7272"/>
              <a:buFont typeface="Arial"/>
              <a:buChar char="•"/>
            </a:pPr>
            <a:r>
              <a:rPr lang="nl-NL"/>
              <a:t>...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00" y="6397488"/>
            <a:ext cx="1672400" cy="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/>
              <a:t>Clariah federated search</a:t>
            </a: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00" y="1137875"/>
            <a:ext cx="5989101" cy="51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000" y="1558681"/>
            <a:ext cx="3608801" cy="31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800" y="6397488"/>
            <a:ext cx="1672400" cy="4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52275" y="5760475"/>
            <a:ext cx="294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 sz="900"/>
              <a:t>https://spraakbanken.gu.se/ws/fcs/2.0/aggregator/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/>
              <a:t>Why linked open data??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/>
              <a:t>Choice as main interoperability standard for CLARIAH</a:t>
            </a:r>
          </a:p>
          <a:p>
            <a:pPr indent="-2794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/>
              <a:t>Interoperability without imposing a common schema on data</a:t>
            </a:r>
          </a:p>
          <a:p>
            <a: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/>
              <a:t>Simple but expressive data model</a:t>
            </a:r>
          </a:p>
          <a:p>
            <a: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/>
              <a:t>Aggregation and federation: easy transition</a:t>
            </a:r>
          </a:p>
          <a:p>
            <a:pPr lvl="1" marR="0" rtl="0" algn="l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nl-NL" sz="1800"/>
              <a:t>Compare with CLARIAH fcs 2.0 etc.</a:t>
            </a:r>
          </a:p>
          <a:p>
            <a: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/>
              <a:t>Although</a:t>
            </a:r>
          </a:p>
          <a:p>
            <a:pPr lvl="1" marR="0" rtl="0" algn="l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nl-NL" sz="1800"/>
              <a:t>Unsuitable for content management (at least, for now, for us)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Tower of babel problem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Each resource speaks its own language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query language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data encoding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linked open data and standard encoding schemas as interlingua / glue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universal dependencies</a:t>
            </a: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74650"/>
            <a:ext cx="8579100" cy="119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The Gathering of the Clouds. </a:t>
            </a:r>
            <a:br>
              <a:rPr lang="nl-NL"/>
            </a:br>
            <a:r>
              <a:rPr lang="nl-NL"/>
              <a:t>Lexical resources &amp; Linked Open Data</a:t>
            </a: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0" y="2280478"/>
            <a:ext cx="7015200" cy="4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 sz="3600"/>
              <a:t>DiaMaNT/LOD u</a:t>
            </a:r>
            <a:r>
              <a:rPr lang="nl-NL" sz="3600"/>
              <a:t>se cases ...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 sz="2400"/>
              <a:t>Diachrony of similar terms</a:t>
            </a:r>
          </a:p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 sz="2400"/>
              <a:t>Combining semantic lexica</a:t>
            </a:r>
          </a:p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 sz="2400"/>
              <a:t>Using distributional information</a:t>
            </a:r>
          </a:p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 sz="2400"/>
              <a:t>“Join” with external ontology data</a:t>
            </a:r>
          </a:p>
          <a:p>
            <a:pPr indent="-292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</a:pPr>
            <a:r>
              <a:rPr lang="nl-NL" sz="2400"/>
              <a:t>Deploy in corpus search</a:t>
            </a:r>
          </a:p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 sz="3600"/>
              <a:t>Attestation-based chronology of related terms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sz="3600"/>
          </a:p>
        </p:txBody>
      </p:sp>
      <p:pic>
        <p:nvPicPr>
          <p:cNvPr descr="\\DISKSTATION\homes\jesse\work\Diamant\Krakow\dwaas_diachronie.png" id="324" name="Shape 3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639" y="1635694"/>
            <a:ext cx="66825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672"/>
            <a:ext cx="9144000" cy="4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56999"/>
            <a:ext cx="9144000" cy="13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5" name="Shape 335"/>
          <p:cNvSpPr txBox="1"/>
          <p:nvPr/>
        </p:nvSpPr>
        <p:spPr>
          <a:xfrm>
            <a:off x="-71721" y="6021299"/>
            <a:ext cx="434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with Open Dutch WordNet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\\DISKSTATION\homes\jesse\work\Diamant\Krakow\schurk_dbnl_wnt_distsim.png"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501" y="61025"/>
            <a:ext cx="7780500" cy="6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-71733" y="6021288"/>
            <a:ext cx="29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with DBpedia ontology</a:t>
            </a: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656"/>
            <a:ext cx="9144000" cy="54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ISKSTATION\homes\jesse\work\Diamant\Krakow\dom_in_corpus_gysseling.png"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74" y="908720"/>
            <a:ext cx="8164200" cy="52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 sz="3600"/>
              <a:t>Use lexicon in corpus search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Federated vs aggregated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Each resource speaks its own language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convert </a:t>
            </a:r>
            <a:r>
              <a:rPr lang="nl-NL"/>
              <a:t>or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map</a:t>
            </a:r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nl-NL"/>
              <a:t>Chaining search: corpora and lexica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/>
              <a:t>SELECT distinct ?pw ?ow ?lvw ?lvl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/>
              <a:t>WHERE {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</a:t>
            </a:r>
            <a:r>
              <a:rPr b="1" lang="nl-NL" sz="1100" u="sng">
                <a:solidFill>
                  <a:srgbClr val="0000FF"/>
                </a:solidFill>
              </a:rPr>
              <a:t>SERVICE </a:t>
            </a:r>
            <a:r>
              <a:rPr lang="nl-NL" sz="1100">
                <a:solidFill>
                  <a:srgbClr val="0000FF"/>
                </a:solidFill>
              </a:rPr>
              <a:t>lassyklein: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{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    ?pred ud:nsubj ?onderwerp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    ?pred ud:obj ?lv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    ?onderwerp :word ?ow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    ?pred :word ?pw . 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    ?lv :word ?lvw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0000FF"/>
                </a:solidFill>
              </a:rPr>
              <a:t>  }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B45F06"/>
                </a:solidFill>
              </a:rPr>
              <a:t>  graph &lt;http://rdf.ivdnt.org/lexica/dbnl_similarity/&gt;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B45F06"/>
                </a:solidFill>
              </a:rPr>
              <a:t>  {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B45F06"/>
                </a:solidFill>
              </a:rPr>
              <a:t>    ?sim diamant:source "woede" . ?sim diamant:target ?lvl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B45F06"/>
                </a:solidFill>
              </a:rPr>
              <a:t>  }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/>
              <a:t>  </a:t>
            </a:r>
            <a:r>
              <a:rPr lang="nl-NL" sz="1100">
                <a:solidFill>
                  <a:srgbClr val="CC0000"/>
                </a:solidFill>
              </a:rPr>
              <a:t>graph &lt;http://rdf.ivdnt.org/lexica/diamant/v1.0/&gt;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{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  ?e ontolex:canonicalForm ?lvc  . 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  ?lvc ontolex:writtenRep ?lvl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  ?e ontolex:lexicalForm ?lvf .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  ?lvf ontolex:writtenRep ?lvw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>
                <a:solidFill>
                  <a:srgbClr val="CC0000"/>
                </a:solidFill>
              </a:rPr>
              <a:t>  }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nl-NL" sz="1100"/>
              <a:t>}</a:t>
            </a:r>
          </a:p>
          <a:p>
            <a:pPr indent="-6985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83333"/>
              <a:buFont typeface="Arial"/>
              <a:buNone/>
            </a:pPr>
            <a:r>
              <a:t/>
            </a:r>
            <a:endParaRPr sz="6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Courier New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75" name="Shape 375"/>
          <p:cNvSpPr txBox="1"/>
          <p:nvPr/>
        </p:nvSpPr>
        <p:spPr>
          <a:xfrm>
            <a:off x="3198400" y="2164225"/>
            <a:ext cx="3569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Triples predicate, object, subject from corpus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4039575" y="3330050"/>
            <a:ext cx="3569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Distributional similarity to target word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3706850" y="4325775"/>
            <a:ext cx="3569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Word forms from lexicon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457200" y="274651"/>
            <a:ext cx="9904200" cy="126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Chaining search: including treebanks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04800" y="3124200"/>
            <a:ext cx="3876300" cy="27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nl-NL" sz="1200"/>
              <a:t>prefix </a:t>
            </a:r>
            <a:r>
              <a:rPr lang="nl-NL" sz="1200"/>
              <a:t>: &lt;http://example.org/&gt;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nl-NL" sz="1200"/>
              <a:t>prefix </a:t>
            </a:r>
            <a:r>
              <a:rPr lang="nl-NL" sz="1200"/>
              <a:t>ud: &lt;http://universaldependencies.org/u/dep/&gt;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nl-NL" sz="1200"/>
              <a:t>select </a:t>
            </a:r>
            <a:r>
              <a:rPr lang="nl-NL" sz="1200"/>
              <a:t>?tonderwerp ?tgezegde ?tlv ?sent </a:t>
            </a:r>
            <a:r>
              <a:rPr b="1" lang="nl-NL" sz="1200"/>
              <a:t>where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?gezegde </a:t>
            </a:r>
            <a:r>
              <a:rPr i="1" lang="nl-NL" sz="1200"/>
              <a:t>ud:nsubj</a:t>
            </a:r>
            <a:r>
              <a:rPr lang="nl-NL" sz="1200"/>
              <a:t> ?onderwerp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?gezegde </a:t>
            </a:r>
            <a:r>
              <a:rPr i="1" lang="nl-NL" sz="1200"/>
              <a:t>ud:obj</a:t>
            </a:r>
            <a:r>
              <a:rPr lang="nl-NL" sz="1200"/>
              <a:t> ?lv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?lv </a:t>
            </a:r>
            <a:r>
              <a:rPr i="1" lang="nl-NL" sz="1200"/>
              <a:t>:precedes</a:t>
            </a:r>
            <a:r>
              <a:rPr lang="nl-NL" sz="1200"/>
              <a:t> ?onderwerp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?gezegde </a:t>
            </a:r>
            <a:r>
              <a:rPr i="1" lang="nl-NL" sz="1200"/>
              <a:t>:text</a:t>
            </a:r>
            <a:r>
              <a:rPr lang="nl-NL" sz="1200"/>
              <a:t> ?tgezegde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?onderwerp </a:t>
            </a:r>
            <a:r>
              <a:rPr i="1" lang="nl-NL" sz="1200"/>
              <a:t>:text</a:t>
            </a:r>
            <a:r>
              <a:rPr lang="nl-NL" sz="1200"/>
              <a:t> ?tonderwerp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?lv </a:t>
            </a:r>
            <a:r>
              <a:rPr i="1" lang="nl-NL" sz="1200"/>
              <a:t>:text</a:t>
            </a:r>
            <a:r>
              <a:rPr lang="nl-NL" sz="1200"/>
              <a:t> ?tlv 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/>
              <a:t> ?gezegde </a:t>
            </a:r>
            <a:r>
              <a:rPr i="1" lang="nl-NL" sz="1200"/>
              <a:t>:sentence</a:t>
            </a:r>
            <a:r>
              <a:rPr lang="nl-NL" sz="1200"/>
              <a:t> ?sent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200"/>
              <a:t>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sp>
        <p:nvSpPr>
          <p:cNvPr id="387" name="Shape 387"/>
          <p:cNvSpPr txBox="1"/>
          <p:nvPr/>
        </p:nvSpPr>
        <p:spPr>
          <a:xfrm>
            <a:off x="6131200" y="137905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4234050" y="3124200"/>
            <a:ext cx="48783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 $gezegde in (//node[@rel='hd' and @pos='verb' and parent::node[@cat='smain' or @cat='ssub']]),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$lv in ($gezegde/../node[@rel='obj1']/node[@rel='hd' and @pos='noun']),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$onderwerp in ($lv/ancestor::node/descendant::node[xs:int(@begin) &gt; xs:int($lv/@begin)]) intersect ($gezegde/../node[@rel='su']/node[@rel='hd' and @pos='noun']),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$tgezegde in (string-join($gezegde//@word, ' ')),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$tonderwerp in (string-join($onderwerp//@word, ' ')),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$sent in ($gezegde/ancestor::alpino_ds/sentence),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$tlv in (string-join($lv//@word, ' ')) 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return( &lt;result&gt;&lt;var&gt;&lt;name&gt;tlv&lt;/name&gt;&lt;value&gt;{$tlv}&lt;/value&gt;&lt;/var&gt;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&lt;var&gt;&lt;name&gt;tgezegde&lt;/name&gt;&lt;value&gt;{$tgezegde}&lt;/value&gt;&lt;/var&gt;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&lt;var&gt;&lt;name&gt;sent&lt;/name&gt;&lt;value&gt;{$sent}&lt;/value&gt;&lt;/var&gt;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&lt;var&gt;&lt;name&gt;tonderwerp&lt;/name&gt;&lt;value&gt;{$tonderwerp}&lt;/value&gt;&lt;/var&gt;&lt;/result&gt;) </a:t>
            </a:r>
          </a:p>
          <a:p>
            <a:pPr indent="-139700" lvl="0" marL="34290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9850" lvl="0" marL="20320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nl-NL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89" name="Shape 389"/>
          <p:cNvSpPr txBox="1"/>
          <p:nvPr/>
        </p:nvSpPr>
        <p:spPr>
          <a:xfrm>
            <a:off x="2735750" y="1931350"/>
            <a:ext cx="5262600" cy="1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nl-NL" sz="1000">
                <a:solidFill>
                  <a:srgbClr val="660E7A"/>
                </a:solidFill>
                <a:highlight>
                  <a:srgbClr val="FFFFFF"/>
                </a:highlight>
              </a:rPr>
              <a:t>udPrefix 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+ </a:t>
            </a:r>
            <a:r>
              <a:rPr b="1" lang="nl-NL" sz="1000">
                <a:solidFill>
                  <a:srgbClr val="008000"/>
                </a:solidFill>
                <a:highlight>
                  <a:srgbClr val="FFFFFF"/>
                </a:highlight>
              </a:rPr>
              <a:t>"nsubj" 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-&gt;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i="1" lang="nl-NL" sz="1000">
                <a:solidFill>
                  <a:schemeClr val="dk1"/>
                </a:solidFill>
                <a:highlight>
                  <a:srgbClr val="FFFFFF"/>
                </a:highlight>
              </a:rPr>
              <a:t>BasicPattern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i="1" lang="nl-NL" sz="1000">
                <a:solidFill>
                  <a:srgbClr val="660E7A"/>
                </a:solidFill>
                <a:highlight>
                  <a:srgbClr val="FFFFFF"/>
                </a:highlight>
              </a:rPr>
              <a:t>Set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nl-NL" sz="1000">
                <a:solidFill>
                  <a:srgbClr val="008000"/>
                </a:solidFill>
                <a:highlight>
                  <a:srgbClr val="FFFFFF"/>
                </a:highlight>
              </a:rPr>
              <a:t>"object←$subject/../node[@rel='su']/node[@rel='hd' and @pos='noun']"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nl-NL" sz="1000">
                <a:solidFill>
                  <a:srgbClr val="008000"/>
                </a:solidFill>
                <a:highlight>
                  <a:srgbClr val="FFFFFF"/>
                </a:highlight>
              </a:rPr>
              <a:t>"subject←//node[@rel='hd' and @pos='verb' and parent::node[@cat='smain' or @cat='ssub']]"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indent="-209550" lvl="0" marL="34290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   ), </a:t>
            </a:r>
            <a:r>
              <a:rPr i="1" lang="nl-NL" sz="1000">
                <a:solidFill>
                  <a:srgbClr val="660E7A"/>
                </a:solidFill>
                <a:highlight>
                  <a:srgbClr val="FFFFFF"/>
                </a:highlight>
              </a:rPr>
              <a:t>Set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nl-NL" sz="1000">
                <a:solidFill>
                  <a:srgbClr val="008000"/>
                </a:solidFill>
                <a:highlight>
                  <a:srgbClr val="FFFFFF"/>
                </a:highlight>
              </a:rPr>
              <a:t>"subject"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nl-NL" sz="1000">
                <a:solidFill>
                  <a:srgbClr val="008000"/>
                </a:solidFill>
                <a:highlight>
                  <a:srgbClr val="FFFFFF"/>
                </a:highlight>
              </a:rPr>
              <a:t>"object"</a:t>
            </a:r>
            <a:r>
              <a:rPr lang="nl-NL" sz="1000">
                <a:solidFill>
                  <a:schemeClr val="dk1"/>
                </a:solidFill>
                <a:highlight>
                  <a:srgbClr val="FFFFFF"/>
                </a:highlight>
              </a:rPr>
              <a:t>)),</a:t>
            </a:r>
          </a:p>
        </p:txBody>
      </p:sp>
      <p:cxnSp>
        <p:nvCxnSpPr>
          <p:cNvPr id="390" name="Shape 390"/>
          <p:cNvCxnSpPr>
            <a:endCxn id="391" idx="1"/>
          </p:cNvCxnSpPr>
          <p:nvPr/>
        </p:nvCxnSpPr>
        <p:spPr>
          <a:xfrm flipH="1" rot="10800000">
            <a:off x="1549400" y="1679025"/>
            <a:ext cx="1768800" cy="9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2" name="Shape 392"/>
          <p:cNvCxnSpPr>
            <a:stCxn id="391" idx="3"/>
            <a:endCxn id="393" idx="1"/>
          </p:cNvCxnSpPr>
          <p:nvPr/>
        </p:nvCxnSpPr>
        <p:spPr>
          <a:xfrm>
            <a:off x="4246100" y="1679025"/>
            <a:ext cx="2289600" cy="1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4" name="Shape 394"/>
          <p:cNvSpPr txBox="1"/>
          <p:nvPr/>
        </p:nvSpPr>
        <p:spPr>
          <a:xfrm>
            <a:off x="879800" y="2487075"/>
            <a:ext cx="92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nl-NL"/>
              <a:t>sparql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3318200" y="1496475"/>
            <a:ext cx="92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nl-NL"/>
              <a:t>mapping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6535725" y="1640050"/>
            <a:ext cx="927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nl-NL"/>
              <a:t>xquery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Discussion: future of tool use in humanities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9090"/>
            </a:pPr>
            <a:r>
              <a:rPr lang="nl-NL"/>
              <a:t>what can we expect non-technical researchers to do</a:t>
            </a:r>
          </a:p>
          <a:p>
            <a:pPr indent="-381000" lvl="0" marL="457200" rtl="0">
              <a:spcBef>
                <a:spcPts val="0"/>
              </a:spcBef>
              <a:buSzPct val="109090"/>
            </a:pPr>
            <a:r>
              <a:rPr lang="nl-NL"/>
              <a:t>which tools are missing most</a:t>
            </a:r>
          </a:p>
          <a:p>
            <a:pPr indent="-381000" lvl="0" marL="457200" rtl="0">
              <a:spcBef>
                <a:spcPts val="0"/>
              </a:spcBef>
              <a:buSzPct val="109090"/>
            </a:pPr>
            <a:r>
              <a:rPr lang="nl-NL"/>
              <a:t>or need more work to be usable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Intro INL lexica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nl-NL" sz="2400"/>
              <a:t>Modern lexicon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nl-NL" sz="2400"/>
              <a:t>180.000+lemmata with paradigm and hyphenation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nl-NL" sz="2400"/>
              <a:t>Historical/diachronic lexica (interlinked where possible)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nl-NL" sz="2400"/>
              <a:t>Historical dictionary portal (“GTB”)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nl-NL" sz="2400"/>
              <a:t>GiGaNT</a:t>
            </a:r>
          </a:p>
          <a:p>
            <a:pPr indent="-381000" lvl="2" marL="1371600">
              <a:spcBef>
                <a:spcPts val="0"/>
              </a:spcBef>
              <a:buSzPct val="100000"/>
            </a:pPr>
            <a:r>
              <a:rPr lang="nl-NL" sz="2400"/>
              <a:t>lemmata, word forms and part of speech from the historical dictionaries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nl-NL" sz="2400"/>
              <a:t>DiaMaNT (in statu nascendi)</a:t>
            </a:r>
          </a:p>
          <a:p>
            <a:pPr indent="-381000" lvl="2" marL="1371600" rtl="0">
              <a:spcBef>
                <a:spcPts val="0"/>
              </a:spcBef>
              <a:buSzPct val="100000"/>
            </a:pPr>
            <a:r>
              <a:rPr lang="nl-NL" sz="2400"/>
              <a:t>Diachronic semantic lexicon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Modern lexicon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</a:pPr>
            <a:r>
              <a:rPr lang="nl-NL"/>
              <a:t>Full paradigm and hyphenation information for 180000+ lemmata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Continuous update with new words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Published in lexicon service and (partly) in woordenlijst.org </a:t>
            </a: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65" name="Shape 1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72540"/>
            <a:ext cx="2440800" cy="1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2" y="1844824"/>
            <a:ext cx="2520300" cy="17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92" y="3852664"/>
            <a:ext cx="4010700" cy="2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771800" y="1115452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691680" y="3501008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491485" y="5646355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532440" y="2132856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2775" y="2654601"/>
            <a:ext cx="4081224" cy="31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4709325" y="2100200"/>
            <a:ext cx="4652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gtb.inl.nl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7350750" y="5864450"/>
            <a:ext cx="4652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DiaMaNT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229450" y="6027075"/>
            <a:ext cx="4652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GiGaNT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3505425" y="3972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NL"/>
              <a:t>Historical lexica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GiGaNT: historical morphosyntactic lexicon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0" y="1722625"/>
            <a:ext cx="8283150" cy="46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DiaMaNT: diachronic semantic lexicon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0" y="1600200"/>
            <a:ext cx="3792800" cy="44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00" y="1712575"/>
            <a:ext cx="3792800" cy="452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Ways of using using the lexica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</a:pPr>
            <a:r>
              <a:rPr lang="nl-NL"/>
              <a:t>Just manual lookup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Use in computational tools (Nederlab tagging, INL-labs, …)</a:t>
            </a:r>
          </a:p>
          <a:p>
            <a:pPr indent="-381000" lvl="0" marL="457200" rtl="0">
              <a:spcBef>
                <a:spcPts val="0"/>
              </a:spcBef>
            </a:pPr>
            <a:r>
              <a:rPr lang="nl-NL"/>
              <a:t>Use in search scenario’s</a:t>
            </a:r>
          </a:p>
          <a:p>
            <a:pPr indent="-406400" lvl="1" marL="914400" rtl="0">
              <a:spcBef>
                <a:spcPts val="0"/>
              </a:spcBef>
            </a:pPr>
            <a:r>
              <a:rPr lang="nl-NL"/>
              <a:t>Simple query expansion</a:t>
            </a:r>
          </a:p>
          <a:p>
            <a:pPr indent="-406400" lvl="1" marL="914400">
              <a:spcBef>
                <a:spcPts val="0"/>
              </a:spcBef>
            </a:pPr>
            <a:r>
              <a:rPr lang="nl-NL"/>
              <a:t>More general: “chaining search”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525" y="2507238"/>
            <a:ext cx="341427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sz="1800"/>
              <a:t>From wordform to lemma:</a:t>
            </a:r>
          </a:p>
          <a:p>
            <a:pPr lvl="0">
              <a:spcBef>
                <a:spcPts val="0"/>
              </a:spcBef>
              <a:buNone/>
            </a:pPr>
            <a:r>
              <a:rPr lang="nl-NL" sz="1800" u="sng">
                <a:solidFill>
                  <a:schemeClr val="hlink"/>
                </a:solidFill>
                <a:hlinkClick r:id="rId4"/>
              </a:rPr>
              <a:t>http://sk.taalbanknederlands.inl.nl/LexiconService/lexicon/get_lemma?database=lexicon_service_db&amp;wordform=loopt</a:t>
            </a:r>
          </a:p>
          <a:p>
            <a:pPr lvl="0">
              <a:spcBef>
                <a:spcPts val="0"/>
              </a:spcBef>
              <a:buNone/>
            </a:pPr>
            <a:r>
              <a:rPr lang="nl-NL" sz="1800"/>
              <a:t>From lemma to wordforms:</a:t>
            </a:r>
          </a:p>
          <a:p>
            <a:pPr lvl="0" rtl="0">
              <a:spcBef>
                <a:spcPts val="0"/>
              </a:spcBef>
              <a:buNone/>
            </a:pPr>
            <a:r>
              <a:rPr lang="nl-NL" sz="1800" u="sng">
                <a:solidFill>
                  <a:schemeClr val="hlink"/>
                </a:solidFill>
                <a:hlinkClick r:id="rId5"/>
              </a:rPr>
              <a:t>http://sk.taalbanknederlands.inl.nl/LexiconService/lexicon/get_wordforms?database=lexicon_service_db&amp;lemma=lopen</a:t>
            </a:r>
            <a:r>
              <a:rPr lang="nl-NL" sz="1800"/>
              <a:t> </a:t>
            </a:r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/>
              <a:t>Lexicon service</a:t>
            </a:r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7884368" y="6453336"/>
            <a:ext cx="1152000" cy="3651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nl-NL"/>
              <a:t>‹#›</a:t>
            </a:fld>
          </a:p>
        </p:txBody>
      </p:sp>
      <p:pic>
        <p:nvPicPr>
          <p:cNvPr id="217" name="Shape 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0250" y="208425"/>
            <a:ext cx="3595575" cy="19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501875"/>
            <a:ext cx="464775" cy="2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2016_sjabloon_powerpoint_blauw">
  <a:themeElements>
    <a:clrScheme name="INT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95B3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2016_sjabloon_powerpoint_blauw">
  <a:themeElements>
    <a:clrScheme name="INT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95B3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